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63" r:id="rId3"/>
    <p:sldId id="295" r:id="rId4"/>
    <p:sldId id="260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60679-4E21-4332-9ABA-808E396AD6E3}" v="360" dt="2022-03-27T05:07:13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85FDF-780A-4785-995A-CA703808E7BC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485DE-92C6-4A50-8958-5FF36154A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0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4645-1231-4CBB-A41D-98FFF7E01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51726-08D2-450A-9512-89D67465A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40738-0CF0-4D7A-8508-6CAAB3E5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D297-718D-46AF-98D4-FF00975BE38D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65921-C31D-4C2B-9D58-553C594A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44A4A-EAB3-48C7-8C18-A7952C7A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1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0ABB-61E2-47D9-96AC-7BD56102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3DB70-48A4-4FB4-BC1A-937BA0A8D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3D95-3F0D-4110-8A10-F86CAC95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5402-C4A4-4369-B13E-987355E9F90E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1D68-7DF4-4F85-89EC-96096E0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92BD5-FB8A-46B4-ADD6-1EB3195B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6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13E05-D35F-426B-BF58-B6D861F91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D666A-55BA-416F-A470-847694D31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C1A83-CEC6-4AAA-9B8F-64DEA919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04C5-F0D5-4A8A-BD79-56FAA4185E11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EF56-6006-49CD-B56F-86DA7EF9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D749E-AFE7-45C8-9F87-F6891E1C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7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2348-3780-4ECC-8F05-DE544E13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99AF-361B-48C0-916E-5868A8792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40502-87F4-4BD0-8CAC-96260560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DE00-BA0E-4B86-82C9-C14D8FCD8443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91287-71A8-4AC3-92AF-D38B552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60243-7EF5-4C44-86E4-A37EC9F9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28E5-CC4B-4385-B652-9CDB5F78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87ABA-DC22-4C94-86B6-B3ACCC1FC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68F97-7B2B-4321-9B86-15F3122C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E1D-2148-4C71-9FC5-841ACC99F291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0F5A0-9FFD-4A7A-96C3-328BDB04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2404-F6AA-490D-9CD3-7C618C6C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2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5F22-EC3F-4EA1-A253-97621789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AC6A7-50FB-423B-889A-A03540E3B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CE49F-FE02-4604-8353-03947AF38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BC1E1-B219-4DEA-9B33-938A5DA9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CB11-9826-4B64-98B4-309AFC56AFC0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85B84-566B-4871-AE29-AD363522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F09DE-3E06-4E2E-BFAF-28360EDE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29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2D10-3ECA-450E-9A64-B28BCD3E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69DCB-3B08-46C9-B5A5-C25FB6308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55BFA-DC61-41D6-ADD5-754DAD433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C25E6-EAB2-47D8-ABFD-C6C69E6B6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D0AF7-854E-4560-AE84-5E3CA8AFB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DF712-444A-4FAC-99F1-55D55024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A840-1E71-42AC-B63A-7A7485F83C99}" type="datetime1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C2965-5A09-48A8-A23A-9B8C7CD9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271D1-6798-4C11-A853-A05B01FB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6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47A6-7E1E-4DE2-8C67-FE529D46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9D61-5E5B-4072-B0E6-95AC1EA1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828B-4CAD-4153-926E-63C529BCCBD8}" type="datetime1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9B495-F839-4568-8A8D-B386A77D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105F1-A254-4C08-8DF9-58CDFE31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1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F25BE-0E70-4F89-8531-EF2014F2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D894-7900-46A3-B049-380B3B4EC21A}" type="datetime1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52E2A-3836-427E-AFD2-3F1C8C54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ADD1-63D2-41EB-9DFA-D8E85BFD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5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A132-E99B-43B3-A993-9662B0F5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ACB7-906F-4C28-85C3-7F407D8F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CE3E2-C5F5-48F8-9F16-D1225E417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042A0-16E3-42B4-B0F9-16C904FD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46C-765F-4A50-93BB-A07837C6E619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CCBEB-F270-4634-8ACC-699D2562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8D24-3617-453C-8DB2-DFCABD27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011B-C68D-463C-82EA-AF324D2A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20FE9-D5F3-4564-A7F2-7962816F3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ED02F-B8FB-4834-A2E1-74DD2E6AC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0EE3F-4DF1-4761-A18D-4B3EAB6A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F1390-54F6-4811-91A2-E5B791077881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16F3E-1E8D-4406-9FAF-8AADB2BC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6BF54-D2F7-4BB6-B9E4-82FCCDEB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3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C3035-38FB-43CC-9986-A738AC72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D6445-C9DD-42A9-8624-680C003E9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76E51-BA4C-4BC6-9ED0-1EE9E0E42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DA78-C9F7-4EDE-9092-9A86A182392E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F6F80-F4EF-4E23-9716-C446F7CDB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2DA12-8D9C-4581-A134-3CC914AA1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554A5-9ECE-4D00-B30F-F794EF09E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477C00-56F3-43C2-8BC8-F512A4B59DA5}"/>
              </a:ext>
            </a:extLst>
          </p:cNvPr>
          <p:cNvSpPr/>
          <p:nvPr/>
        </p:nvSpPr>
        <p:spPr>
          <a:xfrm>
            <a:off x="7331384" y="679730"/>
            <a:ext cx="4423736" cy="3932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kern="1200" cap="none" spc="-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AWS Cloud Practitioner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E3700-E8F4-4F31-B9DC-21DDFC17975E}"/>
              </a:ext>
            </a:extLst>
          </p:cNvPr>
          <p:cNvSpPr txBox="1"/>
          <p:nvPr/>
        </p:nvSpPr>
        <p:spPr>
          <a:xfrm>
            <a:off x="7494025" y="4823670"/>
            <a:ext cx="3464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Moinak Pyne</a:t>
            </a:r>
          </a:p>
          <a:p>
            <a:r>
              <a:rPr lang="en-US" sz="3200" dirty="0"/>
              <a:t>March 2022</a:t>
            </a:r>
          </a:p>
        </p:txBody>
      </p:sp>
      <p:pic>
        <p:nvPicPr>
          <p:cNvPr id="3" name="Picture 2" descr="The Benefits of AWS Cloud Technology for Business | Romexsoft">
            <a:extLst>
              <a:ext uri="{FF2B5EF4-FFF2-40B4-BE49-F238E27FC236}">
                <a16:creationId xmlns:a16="http://schemas.microsoft.com/office/drawing/2014/main" id="{F38F3770-0871-4F57-AFE7-EF92E818E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3" y="1045990"/>
            <a:ext cx="6123747" cy="45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35EA7-A600-49C4-8C38-DAFA0103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Global Infra and Reliability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Region | Availability Zones | Edge Locations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10</a:t>
            </a:fld>
            <a:endParaRPr lang="en-US"/>
          </a:p>
        </p:txBody>
      </p:sp>
      <p:pic>
        <p:nvPicPr>
          <p:cNvPr id="1028" name="Picture 4" descr="AWS Availability Zones: Everything You Need To Know | Faction">
            <a:extLst>
              <a:ext uri="{FF2B5EF4-FFF2-40B4-BE49-F238E27FC236}">
                <a16:creationId xmlns:a16="http://schemas.microsoft.com/office/drawing/2014/main" id="{2B719026-00FF-4D32-97D7-B9BAD8F1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94" y="1626372"/>
            <a:ext cx="5064495" cy="285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lobal infrastructure, region table, data center location, availability">
            <a:extLst>
              <a:ext uri="{FF2B5EF4-FFF2-40B4-BE49-F238E27FC236}">
                <a16:creationId xmlns:a16="http://schemas.microsoft.com/office/drawing/2014/main" id="{A0BFEC3D-498E-4395-AA5C-C6B2E865C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22" y="1486220"/>
            <a:ext cx="3794372" cy="313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CE69F9-F360-407B-9475-56F2575213F6}"/>
              </a:ext>
            </a:extLst>
          </p:cNvPr>
          <p:cNvCxnSpPr>
            <a:cxnSpLocks/>
          </p:cNvCxnSpPr>
          <p:nvPr/>
        </p:nvCxnSpPr>
        <p:spPr>
          <a:xfrm>
            <a:off x="6096000" y="1712725"/>
            <a:ext cx="0" cy="4461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420CE4-4CFD-481F-BD84-FF4AD6870D59}"/>
              </a:ext>
            </a:extLst>
          </p:cNvPr>
          <p:cNvSpPr txBox="1"/>
          <p:nvPr/>
        </p:nvSpPr>
        <p:spPr>
          <a:xfrm>
            <a:off x="187012" y="4784586"/>
            <a:ext cx="55007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 physical location around the world where clusters of data centers are present.</a:t>
            </a:r>
          </a:p>
          <a:p>
            <a:endParaRPr lang="en-US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Availability Zone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one or more discrete data centers with redundant power, networking, and connectivity in an AWS Region.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45E27-66E9-472F-9FE6-89A6BFF0C159}"/>
              </a:ext>
            </a:extLst>
          </p:cNvPr>
          <p:cNvSpPr txBox="1"/>
          <p:nvPr/>
        </p:nvSpPr>
        <p:spPr>
          <a:xfrm>
            <a:off x="6504269" y="4784586"/>
            <a:ext cx="55007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dge locations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data centers designed to deliver services with the lowest latency as possible. They’re closer to users than Regions and AZs.</a:t>
            </a:r>
          </a:p>
          <a:p>
            <a:endParaRPr 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 which use Edge are:</a:t>
            </a:r>
            <a:endParaRPr 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CloudFront, Route 53, AWS Shield.</a:t>
            </a:r>
            <a:endParaRPr 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27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Networking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Connectivity | Subnets and NACLs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Global Networking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7358" y="6356350"/>
            <a:ext cx="2743200" cy="365125"/>
          </a:xfrm>
        </p:spPr>
        <p:txBody>
          <a:bodyPr/>
          <a:lstStyle/>
          <a:p>
            <a:fld id="{D41554A5-9ECE-4D00-B30F-F794EF09E698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20CE4-4CFD-481F-BD84-FF4AD6870D59}"/>
              </a:ext>
            </a:extLst>
          </p:cNvPr>
          <p:cNvSpPr txBox="1"/>
          <p:nvPr/>
        </p:nvSpPr>
        <p:spPr>
          <a:xfrm>
            <a:off x="9113588" y="1336477"/>
            <a:ext cx="2734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Network Service that can establish boundaries around AWS Resources is called 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</a:t>
            </a:r>
            <a:endParaRPr lang="en-US" sz="12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rchitecture diagram showing traffic flowing from a corporate data center, across the internet in a virtual private network, and into a VPC through a virtual private gateway">
            <a:extLst>
              <a:ext uri="{FF2B5EF4-FFF2-40B4-BE49-F238E27FC236}">
                <a16:creationId xmlns:a16="http://schemas.microsoft.com/office/drawing/2014/main" id="{292E808E-5EEE-4FF9-B3E9-4B607CFA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73" y="2167147"/>
            <a:ext cx="6966769" cy="311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619E10-7602-4E14-9EC1-45D9713C1D55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424257" y="1982808"/>
            <a:ext cx="3056562" cy="53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7AFFE5-25C2-4D70-A4E7-A67644C616D1}"/>
              </a:ext>
            </a:extLst>
          </p:cNvPr>
          <p:cNvSpPr txBox="1"/>
          <p:nvPr/>
        </p:nvSpPr>
        <p:spPr>
          <a:xfrm>
            <a:off x="8149372" y="5527368"/>
            <a:ext cx="27344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Accessing the VPC is done through an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Gateway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if accessing private resources then a </a:t>
            </a:r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Gateway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used</a:t>
            </a:r>
            <a:endParaRPr lang="en-US" sz="12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120A5D-4CFA-4CC3-BF39-6966F633EF6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861962" y="3941800"/>
            <a:ext cx="2287410" cy="200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FCA3D6-8C74-46C8-AF3E-4F0A62BB8634}"/>
              </a:ext>
            </a:extLst>
          </p:cNvPr>
          <p:cNvSpPr txBox="1"/>
          <p:nvPr/>
        </p:nvSpPr>
        <p:spPr>
          <a:xfrm>
            <a:off x="9232197" y="3168177"/>
            <a:ext cx="2554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1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  <a:r>
              <a:rPr lang="en-US" sz="1200" b="0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section of a VPC in which you can group resources based on security or operational needs.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921BA4-D27A-452B-AF68-86ABCB52452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902429" y="3583676"/>
            <a:ext cx="1329768" cy="12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690191-7D17-41E5-83E3-A9380F6C0175}"/>
              </a:ext>
            </a:extLst>
          </p:cNvPr>
          <p:cNvSpPr txBox="1"/>
          <p:nvPr/>
        </p:nvSpPr>
        <p:spPr>
          <a:xfrm>
            <a:off x="9203456" y="4309688"/>
            <a:ext cx="2554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1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access control list </a:t>
            </a:r>
            <a:r>
              <a:rPr lang="en-US" sz="1200" b="0" i="0" dirty="0">
                <a:solidFill>
                  <a:srgbClr val="3135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(ACL) is a virtual firewall that controls inbound and outbound traffic at the subnet level.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28E07-C7BD-447B-988C-A779952D1743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031684" y="3839723"/>
            <a:ext cx="3171772" cy="88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4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Networking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Connectivity | Subnets and NACLs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Global Networking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7358" y="6356350"/>
            <a:ext cx="2743200" cy="365125"/>
          </a:xfrm>
        </p:spPr>
        <p:txBody>
          <a:bodyPr/>
          <a:lstStyle/>
          <a:p>
            <a:fld id="{D41554A5-9ECE-4D00-B30F-F794EF09E698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 descr="Process diagram of DNS resolution">
            <a:extLst>
              <a:ext uri="{FF2B5EF4-FFF2-40B4-BE49-F238E27FC236}">
                <a16:creationId xmlns:a16="http://schemas.microsoft.com/office/drawing/2014/main" id="{236B7D08-1868-467B-955A-E01CB14E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071" y="1746484"/>
            <a:ext cx="6509857" cy="24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Storage and Databases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1771650" y="915133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EBS | S3 | EFS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RDS | DynamoDB | Redshift | DMS | Additional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7358" y="6356350"/>
            <a:ext cx="2743200" cy="365125"/>
          </a:xfrm>
        </p:spPr>
        <p:txBody>
          <a:bodyPr/>
          <a:lstStyle/>
          <a:p>
            <a:fld id="{D41554A5-9ECE-4D00-B30F-F794EF09E698}" type="slidenum">
              <a:rPr lang="en-US" smtClean="0"/>
              <a:t>13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7DEA11-41D3-4453-B029-D74927B31C23}"/>
              </a:ext>
            </a:extLst>
          </p:cNvPr>
          <p:cNvCxnSpPr/>
          <p:nvPr/>
        </p:nvCxnSpPr>
        <p:spPr>
          <a:xfrm>
            <a:off x="553673" y="2919369"/>
            <a:ext cx="10947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DC508B-341C-4669-83CA-7655A834ECAE}"/>
              </a:ext>
            </a:extLst>
          </p:cNvPr>
          <p:cNvCxnSpPr/>
          <p:nvPr/>
        </p:nvCxnSpPr>
        <p:spPr>
          <a:xfrm>
            <a:off x="553673" y="4565009"/>
            <a:ext cx="10947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FF8C4C-411E-4638-A96F-C6664ACA4C48}"/>
              </a:ext>
            </a:extLst>
          </p:cNvPr>
          <p:cNvSpPr txBox="1"/>
          <p:nvPr/>
        </p:nvSpPr>
        <p:spPr>
          <a:xfrm>
            <a:off x="2785146" y="1510018"/>
            <a:ext cx="7977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Elastic Block Storage (EBS)- Block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is split into evenly split blocks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Directly accessed by the OS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Supports only a single write volume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you need a virtual hard drive attached to a 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DCDB1-D594-4B37-98EC-689FAC84765B}"/>
              </a:ext>
            </a:extLst>
          </p:cNvPr>
          <p:cNvSpPr txBox="1"/>
          <p:nvPr/>
        </p:nvSpPr>
        <p:spPr>
          <a:xfrm>
            <a:off x="2785146" y="3080158"/>
            <a:ext cx="7977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Elastic File Storage (EFS)- File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File is stored with data and metadata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Multiple connections via a network share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Supports multiple reads, writing locks the file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you  need a file-share where multiple users or VMs need to access the same drive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780F3-F144-4093-9D38-764CAC7541CB}"/>
              </a:ext>
            </a:extLst>
          </p:cNvPr>
          <p:cNvSpPr txBox="1"/>
          <p:nvPr/>
        </p:nvSpPr>
        <p:spPr>
          <a:xfrm>
            <a:off x="2785146" y="4851632"/>
            <a:ext cx="7977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Amazon Simple Storage Service (S3)- Object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Object is stored with data, metadata and Unique ID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Scales with limited no file limit or storage limit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Supports multiple reads and writes (no locks)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you just want to upload files, and not worry about underlying infra.</a:t>
            </a:r>
          </a:p>
        </p:txBody>
      </p:sp>
      <p:pic>
        <p:nvPicPr>
          <p:cNvPr id="1026" name="Picture 2" descr="Unité Choose the Right Storage Service | Salesforce Trailhead">
            <a:extLst>
              <a:ext uri="{FF2B5EF4-FFF2-40B4-BE49-F238E27FC236}">
                <a16:creationId xmlns:a16="http://schemas.microsoft.com/office/drawing/2014/main" id="{E3AF646C-CF9A-413F-A894-AD5D41F0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27" y="1781559"/>
            <a:ext cx="841911" cy="84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dad Store and Retrieve Data with AWS | Salesforce Trailhead">
            <a:extLst>
              <a:ext uri="{FF2B5EF4-FFF2-40B4-BE49-F238E27FC236}">
                <a16:creationId xmlns:a16="http://schemas.microsoft.com/office/drawing/2014/main" id="{8558BF12-E06C-415A-886A-91419A66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28" y="3461567"/>
            <a:ext cx="841910" cy="8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e and Retrieve Data with AWS Unit | Salesforce Trailhead">
            <a:extLst>
              <a:ext uri="{FF2B5EF4-FFF2-40B4-BE49-F238E27FC236}">
                <a16:creationId xmlns:a16="http://schemas.microsoft.com/office/drawing/2014/main" id="{BBB1D893-2582-4F5A-A5CE-44D72562A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27" y="5230896"/>
            <a:ext cx="841909" cy="84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4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Storage and Databases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1771650" y="915133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EBS | S3 | EFS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RDS | DynamoDB | Redshift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DMS | Additional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7358" y="6356350"/>
            <a:ext cx="2743200" cy="365125"/>
          </a:xfrm>
        </p:spPr>
        <p:txBody>
          <a:bodyPr/>
          <a:lstStyle/>
          <a:p>
            <a:fld id="{D41554A5-9ECE-4D00-B30F-F794EF09E698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7DEA11-41D3-4453-B029-D74927B31C23}"/>
              </a:ext>
            </a:extLst>
          </p:cNvPr>
          <p:cNvCxnSpPr>
            <a:cxnSpLocks/>
          </p:cNvCxnSpPr>
          <p:nvPr/>
        </p:nvCxnSpPr>
        <p:spPr>
          <a:xfrm>
            <a:off x="8095376" y="2190924"/>
            <a:ext cx="0" cy="3965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FF8C4C-411E-4638-A96F-C6664ACA4C48}"/>
              </a:ext>
            </a:extLst>
          </p:cNvPr>
          <p:cNvSpPr txBox="1"/>
          <p:nvPr/>
        </p:nvSpPr>
        <p:spPr>
          <a:xfrm>
            <a:off x="1142301" y="1480899"/>
            <a:ext cx="990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database is a mode complex data store as it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using formal design and modeling techniques (for semi-structured/ structured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DCDB1-D594-4B37-98EC-689FAC84765B}"/>
              </a:ext>
            </a:extLst>
          </p:cNvPr>
          <p:cNvSpPr txBox="1"/>
          <p:nvPr/>
        </p:nvSpPr>
        <p:spPr>
          <a:xfrm>
            <a:off x="4179115" y="3657759"/>
            <a:ext cx="38337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DynamoDB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serverless NoSQL key/value and document database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that is designed to scale to billions on records with guaranteed consistent data return.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Document DB is a NoSQL document database that is “MongoDB compatible”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CB8BD1-CB80-4BE2-9C48-E0F2A103F4BB}"/>
              </a:ext>
            </a:extLst>
          </p:cNvPr>
          <p:cNvCxnSpPr>
            <a:cxnSpLocks/>
          </p:cNvCxnSpPr>
          <p:nvPr/>
        </p:nvCxnSpPr>
        <p:spPr>
          <a:xfrm>
            <a:off x="4069360" y="2190924"/>
            <a:ext cx="0" cy="3965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mazon DynamoDB Labs :: Amazon DynamoDB Workshop &amp; Labs">
            <a:extLst>
              <a:ext uri="{FF2B5EF4-FFF2-40B4-BE49-F238E27FC236}">
                <a16:creationId xmlns:a16="http://schemas.microsoft.com/office/drawing/2014/main" id="{FA05937F-F102-484E-B0A2-589E8388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7" y="2070115"/>
            <a:ext cx="1358885" cy="135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EBBA14-C8C3-4A68-86EB-31B4A128D0F7}"/>
              </a:ext>
            </a:extLst>
          </p:cNvPr>
          <p:cNvSpPr txBox="1"/>
          <p:nvPr/>
        </p:nvSpPr>
        <p:spPr>
          <a:xfrm>
            <a:off x="153099" y="3657759"/>
            <a:ext cx="3833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Relational Database Service (RDS)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database service that supports multiple SQL engines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Relational is synonymous with SQL and Online Transaction Processing (OLTP).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MySQL, MariaDB, Postgres (PSQL), Oracle, MSSQL, Aurora (5x faster than MySQL)</a:t>
            </a:r>
          </a:p>
        </p:txBody>
      </p:sp>
      <p:pic>
        <p:nvPicPr>
          <p:cNvPr id="2052" name="Picture 4" descr="Amazon RDS for SQL Server Workshop">
            <a:extLst>
              <a:ext uri="{FF2B5EF4-FFF2-40B4-BE49-F238E27FC236}">
                <a16:creationId xmlns:a16="http://schemas.microsoft.com/office/drawing/2014/main" id="{C484EE9A-0FCF-4A7B-886E-7E9ED893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91" y="2070115"/>
            <a:ext cx="1358885" cy="135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aw AWS Architecture Diagrams Online">
            <a:extLst>
              <a:ext uri="{FF2B5EF4-FFF2-40B4-BE49-F238E27FC236}">
                <a16:creationId xmlns:a16="http://schemas.microsoft.com/office/drawing/2014/main" id="{9D9F2490-EFF2-430B-BCFF-B40459E7B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572" y="2070114"/>
            <a:ext cx="1358885" cy="135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022842-C3E7-4BF1-A01A-D2D7DDDFAF9E}"/>
              </a:ext>
            </a:extLst>
          </p:cNvPr>
          <p:cNvSpPr txBox="1"/>
          <p:nvPr/>
        </p:nvSpPr>
        <p:spPr>
          <a:xfrm>
            <a:off x="8177870" y="3657759"/>
            <a:ext cx="3833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Redshift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petabyte-size data-warehouse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They can be expensive as they keep the data “hot”, meaning we can run complex queries on large datasets and get back the results very fast.</a:t>
            </a:r>
          </a:p>
        </p:txBody>
      </p:sp>
    </p:spTree>
    <p:extLst>
      <p:ext uri="{BB962C8B-B14F-4D97-AF65-F5344CB8AC3E}">
        <p14:creationId xmlns:p14="http://schemas.microsoft.com/office/powerpoint/2010/main" val="386712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Storage and Databases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1771650" y="915133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EBS | S3 | EFS | RDS | DynamoDB | Redshift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DMS | Additional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7358" y="6356350"/>
            <a:ext cx="2743200" cy="365125"/>
          </a:xfrm>
        </p:spPr>
        <p:txBody>
          <a:bodyPr/>
          <a:lstStyle/>
          <a:p>
            <a:fld id="{D41554A5-9ECE-4D00-B30F-F794EF09E698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F8C4C-411E-4638-A96F-C6664ACA4C48}"/>
              </a:ext>
            </a:extLst>
          </p:cNvPr>
          <p:cNvSpPr txBox="1"/>
          <p:nvPr/>
        </p:nvSpPr>
        <p:spPr>
          <a:xfrm>
            <a:off x="1469471" y="1641094"/>
            <a:ext cx="990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ElastiCache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a managed database for in-memory and caching.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When you need to improve performance of applications by adding a caching layer in-front of web server or database.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F415D-7C9C-4594-A834-054F2BCFEBC7}"/>
              </a:ext>
            </a:extLst>
          </p:cNvPr>
          <p:cNvSpPr txBox="1"/>
          <p:nvPr/>
        </p:nvSpPr>
        <p:spPr>
          <a:xfrm>
            <a:off x="1469471" y="2729609"/>
            <a:ext cx="9907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Neptune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a managed graph database.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represented as interconnected nodes. (social media relationships)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CDB8B7-0593-4FD3-9221-3DA046A292F1}"/>
              </a:ext>
            </a:extLst>
          </p:cNvPr>
          <p:cNvSpPr txBox="1"/>
          <p:nvPr/>
        </p:nvSpPr>
        <p:spPr>
          <a:xfrm>
            <a:off x="1469471" y="3710404"/>
            <a:ext cx="9907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Timestreams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a fully managed time series database.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you need to measure how things change over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44C381-F9EF-46D9-B3BE-1FE4EC75E2F8}"/>
              </a:ext>
            </a:extLst>
          </p:cNvPr>
          <p:cNvSpPr txBox="1"/>
          <p:nvPr/>
        </p:nvSpPr>
        <p:spPr>
          <a:xfrm>
            <a:off x="1469471" y="4583478"/>
            <a:ext cx="9907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Quantum Ledger Database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a fully managed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ledger database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which provides transparent, immutable and cryptographically variable transaction logs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BAE75-3217-4514-909D-DFCDDCF51379}"/>
              </a:ext>
            </a:extLst>
          </p:cNvPr>
          <p:cNvSpPr txBox="1"/>
          <p:nvPr/>
        </p:nvSpPr>
        <p:spPr>
          <a:xfrm>
            <a:off x="1469471" y="5348722"/>
            <a:ext cx="990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 Migration Service (DMS)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allows migration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On-premises data to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two databases in different or same AWS accounts using different SQL engines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SQL to NoSQL DB </a:t>
            </a:r>
          </a:p>
        </p:txBody>
      </p:sp>
      <p:pic>
        <p:nvPicPr>
          <p:cNvPr id="3074" name="Picture 2" descr="Draw AWS Architecture Diagrams Online">
            <a:extLst>
              <a:ext uri="{FF2B5EF4-FFF2-40B4-BE49-F238E27FC236}">
                <a16:creationId xmlns:a16="http://schemas.microsoft.com/office/drawing/2014/main" id="{120766FB-A736-443A-BB58-66EA1E3E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21" y="1465193"/>
            <a:ext cx="875022" cy="87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of Databases - Neptune - Revision #8">
            <a:extLst>
              <a:ext uri="{FF2B5EF4-FFF2-40B4-BE49-F238E27FC236}">
                <a16:creationId xmlns:a16="http://schemas.microsoft.com/office/drawing/2014/main" id="{EF89C697-B762-4869-96FE-887C164E7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9" y="2445987"/>
            <a:ext cx="875023" cy="87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base of Databases - Timestream">
            <a:extLst>
              <a:ext uri="{FF2B5EF4-FFF2-40B4-BE49-F238E27FC236}">
                <a16:creationId xmlns:a16="http://schemas.microsoft.com/office/drawing/2014/main" id="{12C13B3F-0E71-4A1F-B4E5-512391C7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9" y="3426782"/>
            <a:ext cx="875023" cy="87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Use a Ledger Database for Financial Applications | by Praveen Sambu  | AWS in Plain English">
            <a:extLst>
              <a:ext uri="{FF2B5EF4-FFF2-40B4-BE49-F238E27FC236}">
                <a16:creationId xmlns:a16="http://schemas.microsoft.com/office/drawing/2014/main" id="{DEC548C9-3243-46BB-8FB7-0E3342F1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9" y="4407577"/>
            <a:ext cx="875023" cy="87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nage Databases with AWS Unit | Salesforce Trailhead">
            <a:extLst>
              <a:ext uri="{FF2B5EF4-FFF2-40B4-BE49-F238E27FC236}">
                <a16:creationId xmlns:a16="http://schemas.microsoft.com/office/drawing/2014/main" id="{D20CD2CB-73EF-44D3-A3CA-05A3E5C8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9" y="5388265"/>
            <a:ext cx="875023" cy="87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92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transparent PNG images - StickPNG">
            <a:extLst>
              <a:ext uri="{FF2B5EF4-FFF2-40B4-BE49-F238E27FC236}">
                <a16:creationId xmlns:a16="http://schemas.microsoft.com/office/drawing/2014/main" id="{3E7B58DC-F8D2-44CB-984D-D0296BF4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3FB6B3-D0CB-457B-AD79-76421B09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7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D45AB-4060-4986-91AF-CC33897DF3D6}"/>
              </a:ext>
            </a:extLst>
          </p:cNvPr>
          <p:cNvSpPr txBox="1"/>
          <p:nvPr/>
        </p:nvSpPr>
        <p:spPr>
          <a:xfrm>
            <a:off x="441621" y="915133"/>
            <a:ext cx="109757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Introduction to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Compute in the Cloud: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EC2, Pricing, Scaling, Load Balancing, Additional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Global Infra and Reliability: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Regions, AZ,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Networking: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Connectivity, Subnets and NACLs, Global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Storage and Databases: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EBS, S3, EFS, RDS, DynamoDB, Redshift, DMS, Additional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05645-43D1-46B0-BB34-DF8D3F5E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5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Contents 2.0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D45AB-4060-4986-91AF-CC33897DF3D6}"/>
              </a:ext>
            </a:extLst>
          </p:cNvPr>
          <p:cNvSpPr txBox="1"/>
          <p:nvPr/>
        </p:nvSpPr>
        <p:spPr>
          <a:xfrm>
            <a:off x="441621" y="915133"/>
            <a:ext cx="113087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Security: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Shared Responsibility, User Permissions and Access, AWS Org, DoS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Monitoring and Analytics: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CloudWatch, CloudTrail, Trusted Advisor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Billing: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Pricing Concepts, Billing </a:t>
            </a:r>
            <a:r>
              <a:rPr lang="en-US" sz="2800" dirty="0" err="1"/>
              <a:t>db</a:t>
            </a:r>
            <a:r>
              <a:rPr lang="en-US" sz="2800" dirty="0"/>
              <a:t>, Consolidated Billing, Budgets, Cost Explorer, Support Plans, Marketplace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Innovation: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Serverless, AI,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Migration: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CAF, Migration Strategies, Snow Family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E1F23-8E5B-453B-8FC0-C3F92577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0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/>
              <a:t>Introduction to AWS</a:t>
            </a:r>
            <a:endParaRPr lang="en-US" sz="4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F9C49-1E81-46CD-AAC8-43D636A467C0}"/>
              </a:ext>
            </a:extLst>
          </p:cNvPr>
          <p:cNvSpPr/>
          <p:nvPr/>
        </p:nvSpPr>
        <p:spPr>
          <a:xfrm>
            <a:off x="482600" y="1629508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A2AEF4-CC91-4D2F-A8EA-648BB9D4AA8B}"/>
              </a:ext>
            </a:extLst>
          </p:cNvPr>
          <p:cNvSpPr/>
          <p:nvPr/>
        </p:nvSpPr>
        <p:spPr>
          <a:xfrm>
            <a:off x="2796699" y="1629508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A985D0-BDA3-4D63-8E08-B11CD4690238}"/>
              </a:ext>
            </a:extLst>
          </p:cNvPr>
          <p:cNvSpPr/>
          <p:nvPr/>
        </p:nvSpPr>
        <p:spPr>
          <a:xfrm>
            <a:off x="5110798" y="1629508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FFE90C-6FDA-4C68-9C98-3F02C2023EC7}"/>
              </a:ext>
            </a:extLst>
          </p:cNvPr>
          <p:cNvSpPr/>
          <p:nvPr/>
        </p:nvSpPr>
        <p:spPr>
          <a:xfrm>
            <a:off x="7424897" y="1629508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30921A-8922-4B05-AA41-6A6764322496}"/>
              </a:ext>
            </a:extLst>
          </p:cNvPr>
          <p:cNvSpPr/>
          <p:nvPr/>
        </p:nvSpPr>
        <p:spPr>
          <a:xfrm>
            <a:off x="9738996" y="1616075"/>
            <a:ext cx="2029460" cy="428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6" name="Picture 8" descr="Gear Clipart Png - ClipArt Best | Clip art, Free clip art, Free clipart  downloads">
            <a:extLst>
              <a:ext uri="{FF2B5EF4-FFF2-40B4-BE49-F238E27FC236}">
                <a16:creationId xmlns:a16="http://schemas.microsoft.com/office/drawing/2014/main" id="{5A815A03-EEF1-4F45-963F-785157BE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29" y="2568762"/>
            <a:ext cx="911537" cy="86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deo surveillance camera clipart free clipart - Cliparting.com">
            <a:extLst>
              <a:ext uri="{FF2B5EF4-FFF2-40B4-BE49-F238E27FC236}">
                <a16:creationId xmlns:a16="http://schemas.microsoft.com/office/drawing/2014/main" id="{0DF3DB6A-A653-4AFE-98F4-DE78B75D8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48" y="2568762"/>
            <a:ext cx="969963" cy="9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41D003F-83C7-4208-9469-E8D30031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774" y="2238989"/>
            <a:ext cx="1629508" cy="162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erformance PNG, Performance Transparent Background - FreeIconsPNG">
            <a:extLst>
              <a:ext uri="{FF2B5EF4-FFF2-40B4-BE49-F238E27FC236}">
                <a16:creationId xmlns:a16="http://schemas.microsoft.com/office/drawing/2014/main" id="{3328D7C6-9101-455E-95AE-ADD352B3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291" y="2504576"/>
            <a:ext cx="1554957" cy="92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12,296 Low Cost Illustrations &amp; Clip Art - iStock">
            <a:extLst>
              <a:ext uri="{FF2B5EF4-FFF2-40B4-BE49-F238E27FC236}">
                <a16:creationId xmlns:a16="http://schemas.microsoft.com/office/drawing/2014/main" id="{2CA14A5A-0F3E-4720-A53B-69BA4574C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1" y="2290856"/>
            <a:ext cx="1416050" cy="141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FABA5-6C50-4E5D-A3F7-CD0D7F366ECF}"/>
              </a:ext>
            </a:extLst>
          </p:cNvPr>
          <p:cNvSpPr txBox="1"/>
          <p:nvPr/>
        </p:nvSpPr>
        <p:spPr>
          <a:xfrm>
            <a:off x="671433" y="1775970"/>
            <a:ext cx="165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Operational Excellence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B4B119-9AC4-46CA-85C6-147250CE8B41}"/>
              </a:ext>
            </a:extLst>
          </p:cNvPr>
          <p:cNvSpPr txBox="1"/>
          <p:nvPr/>
        </p:nvSpPr>
        <p:spPr>
          <a:xfrm>
            <a:off x="2985532" y="1775970"/>
            <a:ext cx="165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D9D968-F0DE-41EE-807D-93A663D042F6}"/>
              </a:ext>
            </a:extLst>
          </p:cNvPr>
          <p:cNvSpPr txBox="1"/>
          <p:nvPr/>
        </p:nvSpPr>
        <p:spPr>
          <a:xfrm>
            <a:off x="5270103" y="1775970"/>
            <a:ext cx="165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9F9F8F-5D4C-470D-BD64-13728C996CF1}"/>
              </a:ext>
            </a:extLst>
          </p:cNvPr>
          <p:cNvSpPr txBox="1"/>
          <p:nvPr/>
        </p:nvSpPr>
        <p:spPr>
          <a:xfrm>
            <a:off x="7605872" y="1775970"/>
            <a:ext cx="165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Performance Efficiency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9DDE82-729F-4C4E-9779-B5FE496032B6}"/>
              </a:ext>
            </a:extLst>
          </p:cNvPr>
          <p:cNvSpPr txBox="1"/>
          <p:nvPr/>
        </p:nvSpPr>
        <p:spPr>
          <a:xfrm>
            <a:off x="9927829" y="1775970"/>
            <a:ext cx="165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176E-E13D-4BC8-A543-7C401C05E1D5}"/>
              </a:ext>
            </a:extLst>
          </p:cNvPr>
          <p:cNvSpPr txBox="1"/>
          <p:nvPr/>
        </p:nvSpPr>
        <p:spPr>
          <a:xfrm>
            <a:off x="482600" y="3955333"/>
            <a:ext cx="2029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Run, manage and monitor workloads with continuous improvement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0F3093-8574-4707-B2FE-9798D7EB3F8A}"/>
              </a:ext>
            </a:extLst>
          </p:cNvPr>
          <p:cNvSpPr txBox="1"/>
          <p:nvPr/>
        </p:nvSpPr>
        <p:spPr>
          <a:xfrm>
            <a:off x="2796699" y="3955333"/>
            <a:ext cx="2029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Protecting assets and information with risk assessment and unplanned failures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FC33E1-3A71-46EA-A997-541DA93B3036}"/>
              </a:ext>
            </a:extLst>
          </p:cNvPr>
          <p:cNvSpPr txBox="1"/>
          <p:nvPr/>
        </p:nvSpPr>
        <p:spPr>
          <a:xfrm>
            <a:off x="5110798" y="3955332"/>
            <a:ext cx="2029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Auto recover from infra or system failures while meeting operational thresholds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C65450-0648-4D64-AD24-922E7AA24A59}"/>
              </a:ext>
            </a:extLst>
          </p:cNvPr>
          <p:cNvSpPr txBox="1"/>
          <p:nvPr/>
        </p:nvSpPr>
        <p:spPr>
          <a:xfrm>
            <a:off x="7424897" y="3955332"/>
            <a:ext cx="2029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computing resources efficiently to support on-demand changes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E4B334-7F9B-40C7-B06E-F2E51AF11670}"/>
              </a:ext>
            </a:extLst>
          </p:cNvPr>
          <p:cNvSpPr txBox="1"/>
          <p:nvPr/>
        </p:nvSpPr>
        <p:spPr>
          <a:xfrm>
            <a:off x="9738996" y="3955332"/>
            <a:ext cx="20294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Avoid unnecessary cost or replace with cost-effective solutions while meeting best practices and business needs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147F9-CADF-47CA-A6C3-1B176036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Compute in the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4C658-D7D6-43CA-8F59-0289A5EC3A5B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 Pricing | Scaling | Load Balancing | Additional Services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F1BEB-5191-4753-8BA4-A1B64F4ABD15}"/>
              </a:ext>
            </a:extLst>
          </p:cNvPr>
          <p:cNvSpPr txBox="1"/>
          <p:nvPr/>
        </p:nvSpPr>
        <p:spPr>
          <a:xfrm>
            <a:off x="3032760" y="1592241"/>
            <a:ext cx="8439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 Cloud Compute (EC2) is a </a:t>
            </a:r>
            <a:r>
              <a:rPr lang="en-US" b="1" dirty="0"/>
              <a:t>highly configurable virtual server.</a:t>
            </a:r>
          </a:p>
          <a:p>
            <a:r>
              <a:rPr lang="en-US" dirty="0"/>
              <a:t>EC2 is a resizable </a:t>
            </a:r>
            <a:r>
              <a:rPr lang="en-US" b="1" dirty="0">
                <a:solidFill>
                  <a:srgbClr val="FF0000"/>
                </a:solidFill>
              </a:rPr>
              <a:t>compute capacity</a:t>
            </a:r>
            <a:r>
              <a:rPr lang="en-US" dirty="0"/>
              <a:t>. It takes </a:t>
            </a:r>
            <a:r>
              <a:rPr lang="en-US" b="1" dirty="0"/>
              <a:t>minutes</a:t>
            </a:r>
            <a:r>
              <a:rPr lang="en-US" dirty="0"/>
              <a:t> to launch new instances</a:t>
            </a:r>
          </a:p>
          <a:p>
            <a:r>
              <a:rPr lang="en-US" dirty="0"/>
              <a:t>Anything and everything on AWS uses EC2 instances underneath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76EFBF48-E41A-43DC-8C60-82F76EAE5274}"/>
              </a:ext>
            </a:extLst>
          </p:cNvPr>
          <p:cNvSpPr/>
          <p:nvPr/>
        </p:nvSpPr>
        <p:spPr>
          <a:xfrm rot="5400000">
            <a:off x="1917513" y="2468842"/>
            <a:ext cx="698873" cy="215265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Pentagon 43">
            <a:extLst>
              <a:ext uri="{FF2B5EF4-FFF2-40B4-BE49-F238E27FC236}">
                <a16:creationId xmlns:a16="http://schemas.microsoft.com/office/drawing/2014/main" id="{B3D7578E-B789-4437-84C5-971B84E6170B}"/>
              </a:ext>
            </a:extLst>
          </p:cNvPr>
          <p:cNvSpPr/>
          <p:nvPr/>
        </p:nvSpPr>
        <p:spPr>
          <a:xfrm rot="5400000">
            <a:off x="1917513" y="3167716"/>
            <a:ext cx="698873" cy="215265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Pentagon 44">
            <a:extLst>
              <a:ext uri="{FF2B5EF4-FFF2-40B4-BE49-F238E27FC236}">
                <a16:creationId xmlns:a16="http://schemas.microsoft.com/office/drawing/2014/main" id="{40BFCB87-10C8-4F7E-A00D-1660D3079327}"/>
              </a:ext>
            </a:extLst>
          </p:cNvPr>
          <p:cNvSpPr/>
          <p:nvPr/>
        </p:nvSpPr>
        <p:spPr>
          <a:xfrm rot="5400000">
            <a:off x="1917513" y="3866591"/>
            <a:ext cx="698873" cy="215265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EA39FBE2-0915-40F9-8ABC-EB5646C4D99F}"/>
              </a:ext>
            </a:extLst>
          </p:cNvPr>
          <p:cNvSpPr/>
          <p:nvPr/>
        </p:nvSpPr>
        <p:spPr>
          <a:xfrm rot="5400000">
            <a:off x="1917513" y="4565464"/>
            <a:ext cx="698873" cy="215265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4C932-483F-4F05-AA24-8C5036C2A840}"/>
              </a:ext>
            </a:extLst>
          </p:cNvPr>
          <p:cNvSpPr txBox="1"/>
          <p:nvPr/>
        </p:nvSpPr>
        <p:spPr>
          <a:xfrm>
            <a:off x="1276349" y="331060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Choose OS via </a:t>
            </a:r>
            <a:r>
              <a:rPr lang="en-US" sz="1400" b="1" dirty="0"/>
              <a:t>AMI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4E6CB-04FE-4DC3-A9BA-58B5B59AEBB5}"/>
              </a:ext>
            </a:extLst>
          </p:cNvPr>
          <p:cNvSpPr txBox="1"/>
          <p:nvPr/>
        </p:nvSpPr>
        <p:spPr>
          <a:xfrm>
            <a:off x="1276349" y="4009476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Choose </a:t>
            </a:r>
            <a:r>
              <a:rPr lang="en-US" sz="1400" b="1" dirty="0"/>
              <a:t>Instance Type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4A0370-F441-412C-AF77-8FF362E169C3}"/>
              </a:ext>
            </a:extLst>
          </p:cNvPr>
          <p:cNvSpPr txBox="1"/>
          <p:nvPr/>
        </p:nvSpPr>
        <p:spPr>
          <a:xfrm>
            <a:off x="1262062" y="470835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Storage </a:t>
            </a:r>
            <a:r>
              <a:rPr lang="en-US" sz="1400" b="1" dirty="0"/>
              <a:t>(EBS, EFS)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8B8ACB-2782-437D-8765-1C8B273203A3}"/>
              </a:ext>
            </a:extLst>
          </p:cNvPr>
          <p:cNvSpPr txBox="1"/>
          <p:nvPr/>
        </p:nvSpPr>
        <p:spPr>
          <a:xfrm>
            <a:off x="1276349" y="5407224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Configure Instance</a:t>
            </a:r>
            <a:endParaRPr lang="en-US" sz="1400" b="1" dirty="0"/>
          </a:p>
        </p:txBody>
      </p:sp>
      <p:pic>
        <p:nvPicPr>
          <p:cNvPr id="3076" name="Picture 4" descr="Step by Step Creation of an EC2 Instance in AWS and Access it via… –  Towards AI — The World's Leading AI and Technology Publication">
            <a:extLst>
              <a:ext uri="{FF2B5EF4-FFF2-40B4-BE49-F238E27FC236}">
                <a16:creationId xmlns:a16="http://schemas.microsoft.com/office/drawing/2014/main" id="{61F6720C-FC70-4900-90BE-C7D3C011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94556"/>
            <a:ext cx="3429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dhat | Partner | Capgemini">
            <a:extLst>
              <a:ext uri="{FF2B5EF4-FFF2-40B4-BE49-F238E27FC236}">
                <a16:creationId xmlns:a16="http://schemas.microsoft.com/office/drawing/2014/main" id="{4B735E67-D4DF-4416-8B8F-A3C309A4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68" y="2967334"/>
            <a:ext cx="923331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Ubuntu Logo, history, meaning, symbol, PNG">
            <a:extLst>
              <a:ext uri="{FF2B5EF4-FFF2-40B4-BE49-F238E27FC236}">
                <a16:creationId xmlns:a16="http://schemas.microsoft.com/office/drawing/2014/main" id="{0933084E-9009-4A24-A7DF-8653B995F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33" y="2889131"/>
            <a:ext cx="1502450" cy="8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What Are the Perks of Licensing Microsoft Windows Server? | Innovative IT  Solutions">
            <a:extLst>
              <a:ext uri="{FF2B5EF4-FFF2-40B4-BE49-F238E27FC236}">
                <a16:creationId xmlns:a16="http://schemas.microsoft.com/office/drawing/2014/main" id="{75BF507A-6FDE-4819-8720-F6EA8A6C2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37" y="3025501"/>
            <a:ext cx="1340375" cy="7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mazon Linux 2 - orcharhino">
            <a:extLst>
              <a:ext uri="{FF2B5EF4-FFF2-40B4-BE49-F238E27FC236}">
                <a16:creationId xmlns:a16="http://schemas.microsoft.com/office/drawing/2014/main" id="{0D66B16B-1E29-4290-9A10-66BDC0C6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212" y="2965839"/>
            <a:ext cx="823311" cy="82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4918E1-E064-406F-9A78-DAAF10DDEB8F}"/>
              </a:ext>
            </a:extLst>
          </p:cNvPr>
          <p:cNvSpPr txBox="1"/>
          <p:nvPr/>
        </p:nvSpPr>
        <p:spPr>
          <a:xfrm>
            <a:off x="3880937" y="3777825"/>
            <a:ext cx="23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Arial" panose="020B0604020202020204" pitchFamily="34" charset="0"/>
              </a:rPr>
              <a:t>t2.nano</a:t>
            </a:r>
          </a:p>
          <a:p>
            <a:r>
              <a:rPr lang="en-US" sz="1200" dirty="0">
                <a:cs typeface="Arial" panose="020B0604020202020204" pitchFamily="34" charset="0"/>
              </a:rPr>
              <a:t>$0.0065/hour ($4.75/month)</a:t>
            </a:r>
          </a:p>
          <a:p>
            <a:r>
              <a:rPr lang="en-US" sz="1200" dirty="0">
                <a:cs typeface="Arial" panose="020B0604020202020204" pitchFamily="34" charset="0"/>
              </a:rPr>
              <a:t>1 vCPU 0.5GB Mem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8C043C-962B-4B8F-9517-A0EAACA654A8}"/>
              </a:ext>
            </a:extLst>
          </p:cNvPr>
          <p:cNvSpPr txBox="1"/>
          <p:nvPr/>
        </p:nvSpPr>
        <p:spPr>
          <a:xfrm>
            <a:off x="6115349" y="3755737"/>
            <a:ext cx="304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Arial" panose="020B0604020202020204" pitchFamily="34" charset="0"/>
              </a:rPr>
              <a:t>C4.8xlarge</a:t>
            </a:r>
          </a:p>
          <a:p>
            <a:r>
              <a:rPr lang="en-US" sz="1200" dirty="0">
                <a:cs typeface="Arial" panose="020B0604020202020204" pitchFamily="34" charset="0"/>
              </a:rPr>
              <a:t>$1.591/hour ($1161.43/month)</a:t>
            </a:r>
          </a:p>
          <a:p>
            <a:r>
              <a:rPr lang="en-US" sz="1200" dirty="0">
                <a:cs typeface="Arial" panose="020B0604020202020204" pitchFamily="34" charset="0"/>
              </a:rPr>
              <a:t>36 vCPU 60GB Mem 10 Gigabit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81E11-1DFA-478D-BD60-E0EC0D4AC913}"/>
              </a:ext>
            </a:extLst>
          </p:cNvPr>
          <p:cNvSpPr txBox="1"/>
          <p:nvPr/>
        </p:nvSpPr>
        <p:spPr>
          <a:xfrm>
            <a:off x="3949623" y="4636991"/>
            <a:ext cx="6438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SSD	HDD	Multiple Volumes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19AD61-A5C8-44BC-BD73-51520A953722}"/>
              </a:ext>
            </a:extLst>
          </p:cNvPr>
          <p:cNvSpPr txBox="1"/>
          <p:nvPr/>
        </p:nvSpPr>
        <p:spPr>
          <a:xfrm>
            <a:off x="3949622" y="5281665"/>
            <a:ext cx="791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 groups, Key Pairs, User-Data, IAM Roles, Placement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173F4-2884-455E-B03F-AB6FD1AF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0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Compute in the Cloud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EC2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Pricing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| Scaling | Load Balancing | Additional Services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FCE95-94CD-4279-9459-FBF2F69ACEF2}"/>
              </a:ext>
            </a:extLst>
          </p:cNvPr>
          <p:cNvSpPr txBox="1"/>
          <p:nvPr/>
        </p:nvSpPr>
        <p:spPr>
          <a:xfrm>
            <a:off x="417250" y="1597981"/>
            <a:ext cx="559293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Instance Families: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Are different combinations of CPU, Memory, Storage and Networking capacity.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General Purpose: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balance of compute, memory and networking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(web servers and code repos)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Compute Optimized: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Ideal for applications that benefit from high performance processors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(scientific modeling, dedicated gaming servers, ad engines)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Memory Optimized: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workloads that process large data sets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(real- time big data)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Accelerated Optimized: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hardware accelerators and co-processors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(ML, bitcoin mining, speech recognition)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Storage Optimized: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 sequential read and write access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in-memory transactions)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EB4D8-A8C4-440C-86E6-A2616B15FEFE}"/>
              </a:ext>
            </a:extLst>
          </p:cNvPr>
          <p:cNvSpPr txBox="1"/>
          <p:nvPr/>
        </p:nvSpPr>
        <p:spPr>
          <a:xfrm>
            <a:off x="6096000" y="1597980"/>
            <a:ext cx="559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Pricing: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5 different ways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001D58-6B9B-4137-ABEB-40A242D0D1BB}"/>
              </a:ext>
            </a:extLst>
          </p:cNvPr>
          <p:cNvCxnSpPr>
            <a:cxnSpLocks/>
          </p:cNvCxnSpPr>
          <p:nvPr/>
        </p:nvCxnSpPr>
        <p:spPr>
          <a:xfrm>
            <a:off x="8892466" y="2201662"/>
            <a:ext cx="0" cy="365328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BFB285-8E82-40B7-A00A-B109BC74691B}"/>
              </a:ext>
            </a:extLst>
          </p:cNvPr>
          <p:cNvCxnSpPr>
            <a:cxnSpLocks/>
          </p:cNvCxnSpPr>
          <p:nvPr/>
        </p:nvCxnSpPr>
        <p:spPr>
          <a:xfrm flipH="1">
            <a:off x="6096000" y="4060193"/>
            <a:ext cx="541833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972D9F-EBC6-48E2-AD00-C69FCD585859}"/>
              </a:ext>
            </a:extLst>
          </p:cNvPr>
          <p:cNvSpPr txBox="1"/>
          <p:nvPr/>
        </p:nvSpPr>
        <p:spPr>
          <a:xfrm>
            <a:off x="6286870" y="2346294"/>
            <a:ext cx="2414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On-Demand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 cost, pay per hour or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Short-term, unpredictable workloads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34934E-8371-4BA0-B173-7F56E61D296D}"/>
              </a:ext>
            </a:extLst>
          </p:cNvPr>
          <p:cNvSpPr txBox="1"/>
          <p:nvPr/>
        </p:nvSpPr>
        <p:spPr>
          <a:xfrm>
            <a:off x="9169153" y="2346293"/>
            <a:ext cx="2414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Spot up to 90%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Request spare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 handle interruptions, non-critical tasks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C217F7-F92C-464B-9221-96A8D0E550A2}"/>
              </a:ext>
            </a:extLst>
          </p:cNvPr>
          <p:cNvSpPr txBox="1"/>
          <p:nvPr/>
        </p:nvSpPr>
        <p:spPr>
          <a:xfrm>
            <a:off x="6286870" y="4469953"/>
            <a:ext cx="2414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Reserved up to 75%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Steady state or predictable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Commit to 1or 3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 resell unused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52C9C6-A524-4904-BDBB-F4816597B973}"/>
              </a:ext>
            </a:extLst>
          </p:cNvPr>
          <p:cNvSpPr txBox="1"/>
          <p:nvPr/>
        </p:nvSpPr>
        <p:spPr>
          <a:xfrm>
            <a:off x="9083336" y="4469953"/>
            <a:ext cx="2414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Dedicated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Dedicated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a guaranteed isolated server is needed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A0524B-2191-49E7-A1E0-EFFFA90B8A0C}"/>
              </a:ext>
            </a:extLst>
          </p:cNvPr>
          <p:cNvSpPr txBox="1"/>
          <p:nvPr/>
        </p:nvSpPr>
        <p:spPr>
          <a:xfrm>
            <a:off x="6477739" y="6016072"/>
            <a:ext cx="529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AWS Savings Plan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another way but can be used for more than EC2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B47B0-302C-43D2-B42C-5F6E843B06B3}"/>
              </a:ext>
            </a:extLst>
          </p:cNvPr>
          <p:cNvSpPr txBox="1"/>
          <p:nvPr/>
        </p:nvSpPr>
        <p:spPr>
          <a:xfrm>
            <a:off x="6773662" y="2047773"/>
            <a:ext cx="1748900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Commitment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6C666B-5E40-42F1-AA42-6D0AF1D0C8F6}"/>
              </a:ext>
            </a:extLst>
          </p:cNvPr>
          <p:cNvSpPr txBox="1"/>
          <p:nvPr/>
        </p:nvSpPr>
        <p:spPr>
          <a:xfrm>
            <a:off x="6773662" y="4162176"/>
            <a:ext cx="1748900" cy="307777"/>
          </a:xfrm>
          <a:prstGeom prst="rect">
            <a:avLst/>
          </a:prstGeom>
          <a:solidFill>
            <a:srgbClr val="934B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Long-term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8E8224-F0FC-46B1-B874-F008A9F61863}"/>
              </a:ext>
            </a:extLst>
          </p:cNvPr>
          <p:cNvSpPr txBox="1"/>
          <p:nvPr/>
        </p:nvSpPr>
        <p:spPr>
          <a:xfrm>
            <a:off x="9655945" y="4171432"/>
            <a:ext cx="1748900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Expensive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FF5931-603F-47B3-9B9A-AC3F0007E595}"/>
              </a:ext>
            </a:extLst>
          </p:cNvPr>
          <p:cNvSpPr txBox="1"/>
          <p:nvPr/>
        </p:nvSpPr>
        <p:spPr>
          <a:xfrm>
            <a:off x="9655945" y="2038516"/>
            <a:ext cx="174890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Biggest Savings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5249B-B510-4A50-8F0F-AAB7B7EA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Compute in the Cloud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EC2 | Pricing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Scaling | Load Balancing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Additional Services  </a:t>
            </a:r>
          </a:p>
        </p:txBody>
      </p:sp>
      <p:pic>
        <p:nvPicPr>
          <p:cNvPr id="1026" name="Picture 2" descr="NGINX Plus Load Balancing for AWS Auto Scaling Groups">
            <a:extLst>
              <a:ext uri="{FF2B5EF4-FFF2-40B4-BE49-F238E27FC236}">
                <a16:creationId xmlns:a16="http://schemas.microsoft.com/office/drawing/2014/main" id="{16A04477-E44C-47E5-BE67-AF468519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19" y="1584787"/>
            <a:ext cx="5704257" cy="4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A5C12-A8A9-4BC1-BA53-CB349716F9CB}"/>
              </a:ext>
            </a:extLst>
          </p:cNvPr>
          <p:cNvSpPr txBox="1"/>
          <p:nvPr/>
        </p:nvSpPr>
        <p:spPr>
          <a:xfrm>
            <a:off x="5559838" y="2692595"/>
            <a:ext cx="61659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32F3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EC2 Auto Scaling </a:t>
            </a:r>
            <a:r>
              <a:rPr lang="en-US" sz="1600" b="0" i="0" dirty="0">
                <a:solidFill>
                  <a:srgbClr val="232F3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helps in maintaining application availability and allows automatic addition/removal of EC2 instances according to defined conditions (min/desired/max)</a:t>
            </a:r>
          </a:p>
          <a:p>
            <a:endParaRPr lang="en-US" sz="16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Elastic Load Balancing (ELB)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automatically distributes incoming application traffic across multiple targets and virtual appliances in one or more Availability Zones (AZs).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be used with Applications/ Gateway/ Network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63528-4535-470A-88A1-A2A9A886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4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3032760" y="145692"/>
            <a:ext cx="612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Compute in the Cloud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EC2 | Pricing | Scaling | Load Balancing |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Additional Services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366B0-B17E-4123-9C67-1BC07535FB88}"/>
              </a:ext>
            </a:extLst>
          </p:cNvPr>
          <p:cNvSpPr txBox="1"/>
          <p:nvPr/>
        </p:nvSpPr>
        <p:spPr>
          <a:xfrm>
            <a:off x="6350466" y="1550314"/>
            <a:ext cx="5519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Lambda</a:t>
            </a:r>
          </a:p>
          <a:p>
            <a:r>
              <a:rPr lang="en-US" sz="1600" dirty="0"/>
              <a:t>A service which allows running of code without needing to provision or manage servers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7C195-1119-426C-BD77-67482AB30191}"/>
              </a:ext>
            </a:extLst>
          </p:cNvPr>
          <p:cNvSpPr txBox="1"/>
          <p:nvPr/>
        </p:nvSpPr>
        <p:spPr>
          <a:xfrm>
            <a:off x="6350466" y="3429000"/>
            <a:ext cx="55199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Elastic Container Service  </a:t>
            </a:r>
            <a:r>
              <a:rPr lang="en-US" sz="1600" dirty="0"/>
              <a:t>is a highly scalable high-performance container management system that enables running and scaling of containerized applications</a:t>
            </a:r>
          </a:p>
          <a:p>
            <a:endParaRPr lang="en-US" sz="1600" b="1" dirty="0"/>
          </a:p>
          <a:p>
            <a:r>
              <a:rPr lang="en-US" sz="1600" b="1" dirty="0"/>
              <a:t>Elastic Kubernetes Service </a:t>
            </a:r>
            <a:r>
              <a:rPr lang="en-US" sz="1600" dirty="0"/>
              <a:t>can be used to run Kubernetes on AWS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66A00-0003-4B2E-B99A-8E9B033CD216}"/>
              </a:ext>
            </a:extLst>
          </p:cNvPr>
          <p:cNvSpPr txBox="1"/>
          <p:nvPr/>
        </p:nvSpPr>
        <p:spPr>
          <a:xfrm>
            <a:off x="1005925" y="6110905"/>
            <a:ext cx="1018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Fargate</a:t>
            </a:r>
            <a:r>
              <a:rPr lang="en-US" dirty="0"/>
              <a:t> Is a serverless compute engine for containers. It manages the server infrastructure.</a:t>
            </a:r>
          </a:p>
          <a:p>
            <a:pPr algn="ctr"/>
            <a:endParaRPr lang="en-US" dirty="0"/>
          </a:p>
        </p:txBody>
      </p:sp>
      <p:pic>
        <p:nvPicPr>
          <p:cNvPr id="2052" name="Picture 4" descr="What is AWS Lambda?">
            <a:extLst>
              <a:ext uri="{FF2B5EF4-FFF2-40B4-BE49-F238E27FC236}">
                <a16:creationId xmlns:a16="http://schemas.microsoft.com/office/drawing/2014/main" id="{4A529B83-83DF-41B6-8B4C-7C52BB9A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55" y="1473588"/>
            <a:ext cx="5970554" cy="173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S] ECS vs EKS — What's the Right Choice? | by Tony Li Xu | Towards AWS">
            <a:extLst>
              <a:ext uri="{FF2B5EF4-FFF2-40B4-BE49-F238E27FC236}">
                <a16:creationId xmlns:a16="http://schemas.microsoft.com/office/drawing/2014/main" id="{0FDA0B39-8229-4704-A169-73DFF1EF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30" y="3308366"/>
            <a:ext cx="4609860" cy="236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EACC-DB83-4D80-BCF0-B8D92A31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20363-7E9E-435C-9AC4-70A54C6E7FD3}"/>
              </a:ext>
            </a:extLst>
          </p:cNvPr>
          <p:cNvSpPr txBox="1"/>
          <p:nvPr/>
        </p:nvSpPr>
        <p:spPr>
          <a:xfrm>
            <a:off x="1856134" y="136525"/>
            <a:ext cx="8479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Global Infra and Reliability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45D3E-8862-4BEB-848A-78767FBAB8A8}"/>
              </a:ext>
            </a:extLst>
          </p:cNvPr>
          <p:cNvSpPr txBox="1"/>
          <p:nvPr/>
        </p:nvSpPr>
        <p:spPr>
          <a:xfrm>
            <a:off x="2215043" y="915133"/>
            <a:ext cx="7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Region | Availability Zones | Edge Locations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0BBD6-CCBE-42B2-A4C6-C7F324A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54A5-9ECE-4D00-B30F-F794EF09E698}" type="slidenum">
              <a:rPr lang="en-US" smtClean="0"/>
              <a:t>9</a:t>
            </a:fld>
            <a:endParaRPr lang="en-US"/>
          </a:p>
        </p:txBody>
      </p:sp>
      <p:pic>
        <p:nvPicPr>
          <p:cNvPr id="3078" name="Picture 6" descr="AWS Regions, Availability Zones and Edge Locations explained | Experts  Exchange">
            <a:extLst>
              <a:ext uri="{FF2B5EF4-FFF2-40B4-BE49-F238E27FC236}">
                <a16:creationId xmlns:a16="http://schemas.microsoft.com/office/drawing/2014/main" id="{68D49DD3-0CEE-4C51-87B7-5659283F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0433"/>
            <a:ext cx="11430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90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7522</TotalTime>
  <Words>1335</Words>
  <Application>Microsoft Office PowerPoint</Application>
  <PresentationFormat>Widescreen</PresentationFormat>
  <Paragraphs>181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Moinak Pyne</dc:creator>
  <cp:lastModifiedBy>Moinak Pyne</cp:lastModifiedBy>
  <cp:revision>27</cp:revision>
  <dcterms:created xsi:type="dcterms:W3CDTF">2021-10-06T20:09:18Z</dcterms:created>
  <dcterms:modified xsi:type="dcterms:W3CDTF">2022-03-29T15:49:37Z</dcterms:modified>
</cp:coreProperties>
</file>